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"/>
  </p:notesMasterIdLst>
  <p:sldIdLst>
    <p:sldId id="256" r:id="rId2"/>
    <p:sldId id="266" r:id="rId3"/>
    <p:sldId id="265" r:id="rId4"/>
    <p:sldId id="260" r:id="rId5"/>
    <p:sldId id="284" r:id="rId6"/>
    <p:sldId id="278" r:id="rId7"/>
  </p:sldIdLst>
  <p:sldSz cx="9144000" cy="5143500" type="screen16x9"/>
  <p:notesSz cx="6858000" cy="9144000"/>
  <p:embeddedFontLst>
    <p:embeddedFont>
      <p:font typeface="Righteous" panose="020B0604020202020204" charset="0"/>
      <p:regular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0CF821-B608-416F-AF6C-5630F8ABB438}">
  <a:tblStyle styleId="{D90CF821-B608-416F-AF6C-5630F8ABB4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6" autoAdjust="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6c6b1b8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5ad5de82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5ad5de82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175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180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310" y="7424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160303" y="8761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160303" y="12195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495251" y="8761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495251" y="12195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39520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4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325" name="Google Shape;325;p24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335" name="Google Shape;335;p2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0" r:id="rId5"/>
    <p:sldLayoutId id="2147483661" r:id="rId6"/>
    <p:sldLayoutId id="2147483670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4D4ED-4669-24A9-CDA4-673943BD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62" y="0"/>
            <a:ext cx="4307751" cy="5143500"/>
          </a:xfrm>
          <a:prstGeom prst="rect">
            <a:avLst/>
          </a:prstGeom>
        </p:spPr>
      </p:pic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SMS Spam Collection</a:t>
            </a:r>
            <a:endParaRPr sz="3000" b="0" dirty="0"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058718" cy="350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Ling Hsiu Ann Karen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DF8DC-329B-68C2-41CE-F5B7EF589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6000"/>
          </a:blip>
          <a:srcRect l="21523" r="21164"/>
          <a:stretch/>
        </p:blipFill>
        <p:spPr>
          <a:xfrm>
            <a:off x="-115911" y="0"/>
            <a:ext cx="44196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98B657-00F8-A7CA-51D3-22DF4641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8000"/>
          </a:blip>
          <a:srcRect r="2420"/>
          <a:stretch/>
        </p:blipFill>
        <p:spPr>
          <a:xfrm>
            <a:off x="0" y="3410662"/>
            <a:ext cx="4294909" cy="173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6B386-CC1B-637A-646B-E59677D55D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-1"/>
            <a:ext cx="4294909" cy="3410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A378CA-E557-6C5D-1452-0F0929E6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>
            <a:off x="4282600" y="0"/>
            <a:ext cx="4849091" cy="1399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18E124-65AB-8562-F34E-29177BDFBD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6000"/>
          </a:blip>
          <a:srcRect t="4053"/>
          <a:stretch/>
        </p:blipFill>
        <p:spPr>
          <a:xfrm>
            <a:off x="4282600" y="1399309"/>
            <a:ext cx="4849091" cy="374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D7E7D-10D7-5B50-235B-A92B05E320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8000"/>
          </a:blip>
          <a:srcRect t="4053"/>
          <a:stretch/>
        </p:blipFill>
        <p:spPr>
          <a:xfrm>
            <a:off x="4294909" y="1399309"/>
            <a:ext cx="4849091" cy="3744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5D060-F817-EF39-0DBC-4E408B50D7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4294909" y="0"/>
            <a:ext cx="4849091" cy="1399307"/>
          </a:xfrm>
          <a:prstGeom prst="rect">
            <a:avLst/>
          </a:prstGeom>
        </p:spPr>
      </p:pic>
      <p:sp>
        <p:nvSpPr>
          <p:cNvPr id="14" name="Google Shape;607;p43">
            <a:extLst>
              <a:ext uri="{FF2B5EF4-FFF2-40B4-BE49-F238E27FC236}">
                <a16:creationId xmlns:a16="http://schemas.microsoft.com/office/drawing/2014/main" id="{5954E728-1E3B-046E-ECF9-26D89E335566}"/>
              </a:ext>
            </a:extLst>
          </p:cNvPr>
          <p:cNvSpPr txBox="1">
            <a:spLocks/>
          </p:cNvSpPr>
          <p:nvPr/>
        </p:nvSpPr>
        <p:spPr>
          <a:xfrm>
            <a:off x="12309" y="-120472"/>
            <a:ext cx="9131691" cy="5263972"/>
          </a:xfrm>
          <a:prstGeom prst="rect">
            <a:avLst/>
          </a:prstGeom>
          <a:blipFill>
            <a:blip r:embed="rId7">
              <a:alphaModFix amt="43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MY" sz="3600" dirty="0">
                <a:solidFill>
                  <a:srgbClr val="FF0000"/>
                </a:solidFill>
                <a:latin typeface="Righteous" panose="020B0604020202020204" charset="0"/>
                <a:cs typeface="Times New Roman" panose="02020603050405020304" pitchFamily="18" charset="0"/>
              </a:rPr>
              <a:t>Privacy</a:t>
            </a:r>
            <a:r>
              <a:rPr lang="en-MY" sz="3600" i="1" dirty="0">
                <a:solidFill>
                  <a:srgbClr val="FF0000"/>
                </a:solidFill>
                <a:latin typeface="Righteous" panose="020B0604020202020204" charset="0"/>
                <a:cs typeface="Times New Roman" panose="02020603050405020304" pitchFamily="18" charset="0"/>
              </a:rPr>
              <a:t> </a:t>
            </a:r>
            <a:r>
              <a:rPr lang="en-MY" sz="3600" dirty="0">
                <a:solidFill>
                  <a:srgbClr val="FF0000"/>
                </a:solidFill>
                <a:latin typeface="Righteous" panose="020B0604020202020204" charset="0"/>
                <a:cs typeface="Times New Roman" panose="02020603050405020304" pitchFamily="18" charset="0"/>
              </a:rPr>
              <a:t>Invasion</a:t>
            </a:r>
          </a:p>
          <a:p>
            <a:endParaRPr lang="en-MY" sz="3600" i="1" dirty="0">
              <a:solidFill>
                <a:srgbClr val="FF0000"/>
              </a:solidFill>
              <a:latin typeface="Righteous" panose="020B0604020202020204" charset="0"/>
              <a:cs typeface="Times New Roman" panose="02020603050405020304" pitchFamily="18" charset="0"/>
            </a:endParaRPr>
          </a:p>
          <a:p>
            <a:r>
              <a:rPr lang="en-MY" sz="3600" dirty="0">
                <a:solidFill>
                  <a:srgbClr val="FF0000"/>
                </a:solidFill>
                <a:latin typeface="Righteous" panose="020B0604020202020204" charset="0"/>
                <a:cs typeface="Times New Roman" panose="02020603050405020304" pitchFamily="18" charset="0"/>
              </a:rPr>
              <a:t>Security Risks</a:t>
            </a:r>
          </a:p>
          <a:p>
            <a:endParaRPr lang="en-MY" sz="3600" dirty="0">
              <a:solidFill>
                <a:srgbClr val="FF0000"/>
              </a:solidFill>
              <a:latin typeface="Righteous" panose="020B0604020202020204" charset="0"/>
              <a:cs typeface="Times New Roman" panose="02020603050405020304" pitchFamily="18" charset="0"/>
            </a:endParaRPr>
          </a:p>
          <a:p>
            <a:r>
              <a:rPr lang="en-MY" sz="3600" dirty="0">
                <a:solidFill>
                  <a:srgbClr val="FF0000"/>
                </a:solidFill>
                <a:latin typeface="Righteous" panose="020B0604020202020204" charset="0"/>
                <a:cs typeface="Times New Roman" panose="02020603050405020304" pitchFamily="18" charset="0"/>
              </a:rPr>
              <a:t>Financial Loss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36;p45">
            <a:extLst>
              <a:ext uri="{FF2B5EF4-FFF2-40B4-BE49-F238E27FC236}">
                <a16:creationId xmlns:a16="http://schemas.microsoft.com/office/drawing/2014/main" id="{5F061766-3232-4525-2030-53028B6A6385}"/>
              </a:ext>
            </a:extLst>
          </p:cNvPr>
          <p:cNvSpPr txBox="1">
            <a:spLocks/>
          </p:cNvSpPr>
          <p:nvPr/>
        </p:nvSpPr>
        <p:spPr>
          <a:xfrm>
            <a:off x="2117503" y="1174212"/>
            <a:ext cx="1354005" cy="19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/>
              <a:t>EVERYONE</a:t>
            </a:r>
          </a:p>
        </p:txBody>
      </p:sp>
      <p:sp>
        <p:nvSpPr>
          <p:cNvPr id="5" name="Google Shape;636;p45">
            <a:extLst>
              <a:ext uri="{FF2B5EF4-FFF2-40B4-BE49-F238E27FC236}">
                <a16:creationId xmlns:a16="http://schemas.microsoft.com/office/drawing/2014/main" id="{CF5ACDE6-6FBC-F3CE-F7C5-BB22C0518572}"/>
              </a:ext>
            </a:extLst>
          </p:cNvPr>
          <p:cNvSpPr txBox="1">
            <a:spLocks/>
          </p:cNvSpPr>
          <p:nvPr/>
        </p:nvSpPr>
        <p:spPr>
          <a:xfrm>
            <a:off x="2825918" y="2500744"/>
            <a:ext cx="1291181" cy="45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rgbClr val="FF5050"/>
                </a:solidFill>
              </a:rPr>
              <a:t>SPAM SMS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14643-081B-7B8F-EE14-ACFD3DEC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14178" y="0"/>
            <a:ext cx="5166937" cy="5143500"/>
          </a:xfrm>
          <a:prstGeom prst="rect">
            <a:avLst/>
          </a:prstGeom>
        </p:spPr>
      </p:pic>
      <p:pic>
        <p:nvPicPr>
          <p:cNvPr id="635" name="Google Shape;635;p45"/>
          <p:cNvPicPr preferRelativeResize="0"/>
          <p:nvPr/>
        </p:nvPicPr>
        <p:blipFill rotWithShape="1">
          <a:blip r:embed="rId4">
            <a:alphaModFix amt="56000"/>
          </a:blip>
          <a:srcRect l="27384" r="29327" b="16022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6" name="Google Shape;636;p45"/>
          <p:cNvSpPr txBox="1">
            <a:spLocks noGrp="1"/>
          </p:cNvSpPr>
          <p:nvPr>
            <p:ph type="title"/>
          </p:nvPr>
        </p:nvSpPr>
        <p:spPr>
          <a:xfrm>
            <a:off x="2075454" y="4025542"/>
            <a:ext cx="6103796" cy="8451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Real-time spam detection system that can analyze incoming SMS messages</a:t>
            </a:r>
            <a:br>
              <a:rPr lang="en-US" sz="2400" dirty="0"/>
            </a:br>
            <a:endParaRPr lang="en-US" sz="1600" dirty="0"/>
          </a:p>
        </p:txBody>
      </p:sp>
      <p:sp>
        <p:nvSpPr>
          <p:cNvPr id="647" name="Google Shape;647;p45"/>
          <p:cNvSpPr/>
          <p:nvPr/>
        </p:nvSpPr>
        <p:spPr>
          <a:xfrm>
            <a:off x="8563353" y="2982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8563353" y="6416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>
            <a:off x="8898301" y="2982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8898301" y="6416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A665C-5A67-A548-8494-C93CD7389B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9000"/>
          </a:blip>
          <a:stretch>
            <a:fillRect/>
          </a:stretch>
        </p:blipFill>
        <p:spPr>
          <a:xfrm rot="904202">
            <a:off x="6287186" y="1355569"/>
            <a:ext cx="2030289" cy="153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4C4B8-9203-728F-5FE7-F48E1604A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8148">
            <a:off x="7875892" y="1437757"/>
            <a:ext cx="687461" cy="687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744F4A-1A43-8928-E5CB-788652BA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49D76DD-8EBD-8C3E-C496-67A3B037BC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48366" y="1373969"/>
            <a:ext cx="5414927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Righteous" panose="020B0604020202020204" charset="0"/>
              </a:rPr>
              <a:t>Improve user experience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Righteous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Righteous" panose="020B0604020202020204" charset="0"/>
              </a:rPr>
              <a:t>Enhance security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Righteous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Righteous" panose="020B0604020202020204" charset="0"/>
              </a:rPr>
              <a:t>Reduce spam-related issues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3442855" y="3826196"/>
            <a:ext cx="5105399" cy="53798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i="1" u="sng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http://dontclicksuspiciouslinks.com</a:t>
            </a:r>
            <a:endParaRPr i="1" u="sng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717042" y="881001"/>
            <a:ext cx="5188524" cy="1932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CLICK HERE TO END PRESENTATION</a:t>
            </a:r>
            <a:endParaRPr sz="3200" dirty="0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E906795A-2FEF-7EBC-4D35-472821FA83D8}"/>
              </a:ext>
            </a:extLst>
          </p:cNvPr>
          <p:cNvSpPr/>
          <p:nvPr/>
        </p:nvSpPr>
        <p:spPr>
          <a:xfrm rot="228703">
            <a:off x="2808838" y="1745198"/>
            <a:ext cx="1796058" cy="28214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8"/>
          <p:cNvSpPr txBox="1">
            <a:spLocks noGrp="1"/>
          </p:cNvSpPr>
          <p:nvPr>
            <p:ph type="title"/>
          </p:nvPr>
        </p:nvSpPr>
        <p:spPr>
          <a:xfrm>
            <a:off x="1056884" y="19408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grpSp>
        <p:nvGrpSpPr>
          <p:cNvPr id="1025" name="Google Shape;1025;p58"/>
          <p:cNvGrpSpPr/>
          <p:nvPr/>
        </p:nvGrpSpPr>
        <p:grpSpPr>
          <a:xfrm>
            <a:off x="1211074" y="845559"/>
            <a:ext cx="6721851" cy="3817506"/>
            <a:chOff x="720010" y="1419647"/>
            <a:chExt cx="4021500" cy="3062887"/>
          </a:xfrm>
        </p:grpSpPr>
        <p:sp>
          <p:nvSpPr>
            <p:cNvPr id="1026" name="Google Shape;1026;p58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MY"/>
            </a:p>
          </p:txBody>
        </p:sp>
        <p:cxnSp>
          <p:nvCxnSpPr>
            <p:cNvPr id="1028" name="Google Shape;1028;p58"/>
            <p:cNvCxnSpPr/>
            <p:nvPr/>
          </p:nvCxnSpPr>
          <p:spPr>
            <a:xfrm>
              <a:off x="2057250" y="4433451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0" name="Google Shape;1030;p58"/>
          <p:cNvSpPr txBox="1">
            <a:spLocks noGrp="1"/>
          </p:cNvSpPr>
          <p:nvPr>
            <p:ph type="body" idx="1"/>
          </p:nvPr>
        </p:nvSpPr>
        <p:spPr>
          <a:xfrm>
            <a:off x="1368163" y="845559"/>
            <a:ext cx="6098292" cy="254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Xiang, Y. W. (2024, March 4). Malaysian Almost Gets Scammed RM9,680 After Clicking A Link Allegedly Sent By Maxis. SAYS. https://says.com/my/news/malaysian-nearly-scammed-rm9680-clicking-link-maxis-allegedly-sent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Mail, M. (2024, April 19). SMS scams resurface with 18 cases as of April, says Bukit Aman CCID. Malay Mail ; Malay Mail. https://www.malaymail.com/news/malaysia/2024/04/19/sms-scams-resurface-with-18-cases-as-of-april-says-bukit-aman-ccid/129746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‌</a:t>
            </a:r>
            <a:r>
              <a:rPr lang="en-US" sz="1200" dirty="0" err="1"/>
              <a:t>Harinderan</a:t>
            </a:r>
            <a:r>
              <a:rPr lang="en-US" sz="1200" dirty="0"/>
              <a:t>, K. (2024, April 24). Commentary: Millions Lost As SMS Online Scams Become Active Once Again - </a:t>
            </a:r>
            <a:r>
              <a:rPr lang="en-US" sz="1200" dirty="0" err="1"/>
              <a:t>BusinessToday</a:t>
            </a:r>
            <a:r>
              <a:rPr lang="en-US" sz="1200" dirty="0"/>
              <a:t>. Https://Www.businesstoday.com.my/. https://www.businesstoday.com.my/2024/04/24/commentary-millions-lost-as-sms-online-scams-become-active-once-again/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Jha, N. (2024, May 3). SMS Spam: Hidden Costs &amp; SMS Firewall Solutions. Broadbandtele.net. https://www.broadbandtele.net/blog/hidden-cost-of-sms-spam-need-for-sms-firewall/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220</Words>
  <Application>Microsoft Office PowerPoint</Application>
  <PresentationFormat>On-screen Show (16:9)</PresentationFormat>
  <Paragraphs>22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Spartan</vt:lpstr>
      <vt:lpstr>Righteous</vt:lpstr>
      <vt:lpstr>Data Science Company Profile by Slidesgo</vt:lpstr>
      <vt:lpstr>SMS Spam Collection</vt:lpstr>
      <vt:lpstr>PowerPoint Presentation</vt:lpstr>
      <vt:lpstr>Real-time spam detection system that can analyze incoming SMS messages </vt:lpstr>
      <vt:lpstr>PowerPoint Presentation</vt:lpstr>
      <vt:lpstr>CLICK HERE TO END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55448</cp:lastModifiedBy>
  <cp:revision>4</cp:revision>
  <dcterms:modified xsi:type="dcterms:W3CDTF">2024-06-28T14:33:07Z</dcterms:modified>
</cp:coreProperties>
</file>